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2"/>
  </p:notesMasterIdLst>
  <p:handoutMasterIdLst>
    <p:handoutMasterId r:id="rId133"/>
  </p:handoutMasterIdLst>
  <p:sldIdLst>
    <p:sldId id="625" r:id="rId2"/>
    <p:sldId id="741" r:id="rId3"/>
    <p:sldId id="767" r:id="rId4"/>
    <p:sldId id="776" r:id="rId5"/>
    <p:sldId id="750" r:id="rId6"/>
    <p:sldId id="628" r:id="rId7"/>
    <p:sldId id="770" r:id="rId8"/>
    <p:sldId id="629"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8" r:id="rId33"/>
    <p:sldId id="654" r:id="rId34"/>
    <p:sldId id="655" r:id="rId35"/>
    <p:sldId id="656" r:id="rId36"/>
    <p:sldId id="659" r:id="rId37"/>
    <p:sldId id="660" r:id="rId38"/>
    <p:sldId id="661" r:id="rId39"/>
    <p:sldId id="662" r:id="rId40"/>
    <p:sldId id="768" r:id="rId41"/>
    <p:sldId id="769" r:id="rId42"/>
    <p:sldId id="663" r:id="rId43"/>
    <p:sldId id="664" r:id="rId44"/>
    <p:sldId id="665" r:id="rId45"/>
    <p:sldId id="759" r:id="rId46"/>
    <p:sldId id="773" r:id="rId47"/>
    <p:sldId id="774" r:id="rId48"/>
    <p:sldId id="667" r:id="rId49"/>
    <p:sldId id="775" r:id="rId50"/>
    <p:sldId id="668" r:id="rId51"/>
    <p:sldId id="669" r:id="rId52"/>
    <p:sldId id="670"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4" r:id="rId66"/>
    <p:sldId id="764" r:id="rId67"/>
    <p:sldId id="687" r:id="rId68"/>
    <p:sldId id="688" r:id="rId69"/>
    <p:sldId id="689" r:id="rId70"/>
    <p:sldId id="690" r:id="rId71"/>
    <p:sldId id="691" r:id="rId72"/>
    <p:sldId id="778" r:id="rId73"/>
    <p:sldId id="692" r:id="rId74"/>
    <p:sldId id="743" r:id="rId75"/>
    <p:sldId id="777" r:id="rId76"/>
    <p:sldId id="693" r:id="rId77"/>
    <p:sldId id="694" r:id="rId78"/>
    <p:sldId id="695" r:id="rId79"/>
    <p:sldId id="696" r:id="rId80"/>
    <p:sldId id="697" r:id="rId81"/>
    <p:sldId id="698" r:id="rId82"/>
    <p:sldId id="699" r:id="rId83"/>
    <p:sldId id="744" r:id="rId84"/>
    <p:sldId id="745" r:id="rId85"/>
    <p:sldId id="746" r:id="rId86"/>
    <p:sldId id="747" r:id="rId87"/>
    <p:sldId id="779" r:id="rId88"/>
    <p:sldId id="748" r:id="rId89"/>
    <p:sldId id="766" r:id="rId90"/>
    <p:sldId id="749" r:id="rId91"/>
    <p:sldId id="700" r:id="rId92"/>
    <p:sldId id="701" r:id="rId93"/>
    <p:sldId id="702" r:id="rId94"/>
    <p:sldId id="703" r:id="rId95"/>
    <p:sldId id="704" r:id="rId96"/>
    <p:sldId id="705" r:id="rId97"/>
    <p:sldId id="706" r:id="rId98"/>
    <p:sldId id="707" r:id="rId99"/>
    <p:sldId id="708" r:id="rId100"/>
    <p:sldId id="709" r:id="rId101"/>
    <p:sldId id="710" r:id="rId102"/>
    <p:sldId id="711" r:id="rId103"/>
    <p:sldId id="712" r:id="rId104"/>
    <p:sldId id="713" r:id="rId105"/>
    <p:sldId id="714" r:id="rId106"/>
    <p:sldId id="715" r:id="rId107"/>
    <p:sldId id="716" r:id="rId108"/>
    <p:sldId id="717" r:id="rId109"/>
    <p:sldId id="718" r:id="rId110"/>
    <p:sldId id="719" r:id="rId111"/>
    <p:sldId id="720" r:id="rId112"/>
    <p:sldId id="721" r:id="rId113"/>
    <p:sldId id="722" r:id="rId114"/>
    <p:sldId id="723" r:id="rId115"/>
    <p:sldId id="724" r:id="rId116"/>
    <p:sldId id="725" r:id="rId117"/>
    <p:sldId id="726" r:id="rId118"/>
    <p:sldId id="727" r:id="rId119"/>
    <p:sldId id="728" r:id="rId120"/>
    <p:sldId id="729" r:id="rId121"/>
    <p:sldId id="730" r:id="rId122"/>
    <p:sldId id="731" r:id="rId123"/>
    <p:sldId id="732" r:id="rId124"/>
    <p:sldId id="733" r:id="rId125"/>
    <p:sldId id="734" r:id="rId126"/>
    <p:sldId id="735" r:id="rId127"/>
    <p:sldId id="736" r:id="rId128"/>
    <p:sldId id="737" r:id="rId129"/>
    <p:sldId id="738" r:id="rId130"/>
    <p:sldId id="739" r:id="rId131"/>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57" d="100"/>
          <a:sy n="57" d="100"/>
        </p:scale>
        <p:origin x="393" y="45"/>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36915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861583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08784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645003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54115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640775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73"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png"/></Relationships>
</file>

<file path=ppt/slides/_rels/slide11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2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2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irex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9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104</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4"/>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プロジェクト作成</a:t>
            </a:r>
            <a:endParaRPr lang="en-US" altLang="ja-JP" dirty="0">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800" dirty="0">
                <a:solidFill>
                  <a:srgbClr val="5F5F5F"/>
                </a:solidFill>
              </a:rPr>
              <a:t>車輪型移動ロボット操作コンポーネント</a:t>
            </a:r>
            <a:endParaRPr lang="en-US" altLang="ja-JP" sz="1800" dirty="0">
              <a:solidFill>
                <a:srgbClr val="5F5F5F"/>
              </a:solidFill>
            </a:endParaRPr>
          </a:p>
          <a:p>
            <a:pPr lvl="2" eaLnBrk="1" hangingPunct="1">
              <a:lnSpc>
                <a:spcPct val="80000"/>
              </a:lnSpc>
              <a:defRPr/>
            </a:pPr>
            <a:r>
              <a:rPr lang="en-US" altLang="ja-JP" sz="1600" dirty="0">
                <a:solidFill>
                  <a:srgbClr val="5F5F5F"/>
                </a:solidFill>
              </a:rPr>
              <a:t>GUI</a:t>
            </a:r>
            <a:r>
              <a:rPr lang="ja-JP" altLang="en-US" sz="1600" dirty="0">
                <a:solidFill>
                  <a:srgbClr val="5F5F5F"/>
                </a:solidFill>
              </a:rPr>
              <a:t>でロボットを操作</a:t>
            </a:r>
            <a:endParaRPr lang="en-US" altLang="ja-JP" sz="1600" dirty="0">
              <a:solidFill>
                <a:srgbClr val="5F5F5F"/>
              </a:solidFill>
            </a:endParaRPr>
          </a:p>
          <a:p>
            <a:pPr lvl="2" eaLnBrk="1" hangingPunct="1">
              <a:lnSpc>
                <a:spcPct val="80000"/>
              </a:lnSpc>
              <a:defRPr/>
            </a:pPr>
            <a:r>
              <a:rPr lang="ja-JP" altLang="en-US" sz="1600" dirty="0">
                <a:solidFill>
                  <a:srgbClr val="5F5F5F"/>
                </a:solidFill>
              </a:rPr>
              <a:t>タッチセンサがオンの場合に停止</a:t>
            </a:r>
            <a:endParaRPr lang="en-US" altLang="ja-JP" sz="16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b="1" kern="0" dirty="0">
                <a:solidFill>
                  <a:srgbClr val="5F5F5F"/>
                </a:solidFill>
              </a:rPr>
              <a:t>WEB</a:t>
            </a:r>
            <a:r>
              <a:rPr lang="ja-JP" altLang="en-US" sz="1600" b="1" kern="0" dirty="0">
                <a:solidFill>
                  <a:srgbClr val="5F5F5F"/>
                </a:solidFill>
              </a:rPr>
              <a:t>ページ</a:t>
            </a:r>
            <a:r>
              <a:rPr lang="ja-JP" altLang="en-US" sz="1600" kern="0" dirty="0">
                <a:solidFill>
                  <a:srgbClr val="5F5F5F"/>
                </a:solidFill>
              </a:rPr>
              <a:t>」フォルダの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endParaRPr lang="en-US" altLang="ja-JP" sz="1400" kern="0" dirty="0">
              <a:solidFill>
                <a:srgbClr val="5F5F5F"/>
              </a:solidFill>
            </a:endParaRP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b="1" kern="0" dirty="0">
                <a:solidFill>
                  <a:srgbClr val="5F5F5F"/>
                </a:solidFill>
              </a:rPr>
              <a:t>第</a:t>
            </a:r>
            <a:r>
              <a:rPr lang="en-US" altLang="ja-JP" sz="1400" b="1" kern="0" dirty="0">
                <a:solidFill>
                  <a:srgbClr val="5F5F5F"/>
                </a:solidFill>
              </a:rPr>
              <a:t>2</a:t>
            </a:r>
            <a:r>
              <a:rPr lang="ja-JP" altLang="en-US" sz="1400" b="1" kern="0" dirty="0">
                <a:solidFill>
                  <a:srgbClr val="5F5F5F"/>
                </a:solidFill>
              </a:rPr>
              <a:t>部</a:t>
            </a:r>
            <a:r>
              <a:rPr lang="en-US" altLang="ja-JP" sz="1400" kern="0" dirty="0">
                <a:solidFill>
                  <a:srgbClr val="5F5F5F"/>
                </a:solidFill>
              </a:rPr>
              <a:t>) _ OpenRTM-aist.html</a:t>
            </a: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b="1" kern="0" dirty="0">
                <a:solidFill>
                  <a:srgbClr val="5F5F5F"/>
                </a:solidFill>
              </a:rPr>
              <a:t>第</a:t>
            </a:r>
            <a:r>
              <a:rPr lang="en-US" altLang="ja-JP" sz="1400" b="1" kern="0" dirty="0">
                <a:solidFill>
                  <a:srgbClr val="5F5F5F"/>
                </a:solidFill>
              </a:rPr>
              <a:t>2</a:t>
            </a:r>
            <a:r>
              <a:rPr lang="ja-JP" altLang="en-US" sz="1400" b="1"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7" name="図 6">
            <a:extLst>
              <a:ext uri="{FF2B5EF4-FFF2-40B4-BE49-F238E27FC236}">
                <a16:creationId xmlns:a16="http://schemas.microsoft.com/office/drawing/2014/main" id="{05D67455-FF8F-41A3-8D93-6019A69A1DDD}"/>
              </a:ext>
            </a:extLst>
          </p:cNvPr>
          <p:cNvPicPr>
            <a:picLocks noChangeAspect="1"/>
          </p:cNvPicPr>
          <p:nvPr/>
        </p:nvPicPr>
        <p:blipFill>
          <a:blip r:embed="rId3"/>
          <a:stretch>
            <a:fillRect/>
          </a:stretch>
        </p:blipFill>
        <p:spPr>
          <a:xfrm>
            <a:off x="1511661" y="3254495"/>
            <a:ext cx="5940660" cy="3570674"/>
          </a:xfrm>
          <a:prstGeom prst="rect">
            <a:avLst/>
          </a:prstGeom>
        </p:spPr>
      </p:pic>
      <p:sp>
        <p:nvSpPr>
          <p:cNvPr id="8" name="正方形/長方形 7">
            <a:extLst>
              <a:ext uri="{FF2B5EF4-FFF2-40B4-BE49-F238E27FC236}">
                <a16:creationId xmlns:a16="http://schemas.microsoft.com/office/drawing/2014/main" id="{B65986B1-F156-4F57-989A-EC3962A30381}"/>
              </a:ext>
            </a:extLst>
          </p:cNvPr>
          <p:cNvSpPr/>
          <p:nvPr/>
        </p:nvSpPr>
        <p:spPr>
          <a:xfrm>
            <a:off x="3478929" y="5578492"/>
            <a:ext cx="1453111" cy="280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Installer(OpenRTM-aist-1.2.1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61716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7" name="図 6">
            <a:extLst>
              <a:ext uri="{FF2B5EF4-FFF2-40B4-BE49-F238E27FC236}">
                <a16:creationId xmlns:a16="http://schemas.microsoft.com/office/drawing/2014/main" id="{C1AEC0F3-F71D-4025-9511-0A701A47F17D}"/>
              </a:ext>
            </a:extLst>
          </p:cNvPr>
          <p:cNvPicPr>
            <a:picLocks noChangeAspect="1"/>
          </p:cNvPicPr>
          <p:nvPr/>
        </p:nvPicPr>
        <p:blipFill>
          <a:blip r:embed="rId3"/>
          <a:stretch>
            <a:fillRect/>
          </a:stretch>
        </p:blipFill>
        <p:spPr>
          <a:xfrm>
            <a:off x="4302916" y="1538790"/>
            <a:ext cx="4817649" cy="43741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49"/>
            <a:ext cx="4057650" cy="441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型と間違えないようにしてください</a:t>
            </a:r>
            <a:endParaRPr lang="en-US" altLang="ja-JP" sz="1600" kern="0" dirty="0">
              <a:solidFill>
                <a:srgbClr val="5F5F5F"/>
              </a:solidFill>
            </a:endParaRPr>
          </a:p>
        </p:txBody>
      </p:sp>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E4B678FF-B833-494B-A47F-47D9AAF80367}"/>
              </a:ext>
            </a:extLst>
          </p:cNvPr>
          <p:cNvPicPr>
            <a:picLocks noChangeAspect="1"/>
          </p:cNvPicPr>
          <p:nvPr/>
        </p:nvPicPr>
        <p:blipFill>
          <a:blip r:embed="rId4"/>
          <a:stretch>
            <a:fillRect/>
          </a:stretch>
        </p:blipFill>
        <p:spPr>
          <a:xfrm>
            <a:off x="4707015" y="1419380"/>
            <a:ext cx="4205663" cy="27907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https://openrtm.org/openrtm/ja/tutorial/irex2019</a:t>
            </a: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2400" dirty="0">
              <a:solidFill>
                <a:srgbClr val="5F5F5F"/>
              </a:solidFill>
            </a:endParaRPr>
          </a:p>
          <a:p>
            <a:pPr lvl="1" eaLnBrk="1" hangingPunct="1">
              <a:lnSpc>
                <a:spcPct val="80000"/>
              </a:lnSpc>
            </a:pPr>
            <a:r>
              <a:rPr lang="en-US" altLang="ja-JP" sz="1400" dirty="0">
                <a:solidFill>
                  <a:srgbClr val="5F5F5F"/>
                </a:solidFill>
              </a:rPr>
              <a:t>CMakeLists.txt</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8.1</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2019 </a:t>
            </a:r>
            <a:r>
              <a:rPr kumimoji="1" lang="ja-JP" altLang="en-US" sz="1800" dirty="0">
                <a:solidFill>
                  <a:schemeClr val="tx1"/>
                </a:solidFill>
              </a:rPr>
              <a:t>→</a:t>
            </a:r>
            <a:r>
              <a:rPr kumimoji="1" lang="en-US" altLang="ja-JP" sz="1800" dirty="0">
                <a:solidFill>
                  <a:schemeClr val="tx1"/>
                </a:solidFill>
              </a:rPr>
              <a:t> Visual Studio 16 2019</a:t>
            </a:r>
          </a:p>
          <a:p>
            <a:r>
              <a:rPr kumimoji="1" lang="en-US" altLang="ja-JP" sz="1800" dirty="0">
                <a:solidFill>
                  <a:schemeClr val="tx1"/>
                </a:solidFill>
              </a:rPr>
              <a:t>Visual Studio 2017 </a:t>
            </a:r>
            <a:r>
              <a:rPr lang="ja-JP" altLang="en-US" sz="1800" dirty="0">
                <a:solidFill>
                  <a:schemeClr val="tx1"/>
                </a:solidFill>
              </a:rPr>
              <a:t>→ </a:t>
            </a:r>
            <a:r>
              <a:rPr lang="en-US" altLang="ja-JP" sz="1800" dirty="0">
                <a:solidFill>
                  <a:schemeClr val="tx1"/>
                </a:solidFill>
              </a:rPr>
              <a:t>Visual Studio 15 2017</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8507412"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https://raw.githubusercontent.com/OpenRTM/OpenRTM-aist/master/scripts/pkg_install_ubuntu.sh</a:t>
            </a:r>
          </a:p>
          <a:p>
            <a:pPr lvl="1" eaLnBrk="1" hangingPunct="1">
              <a:lnSpc>
                <a:spcPct val="80000"/>
              </a:lnSpc>
            </a:pPr>
            <a:r>
              <a:rPr lang="en-US" altLang="ja-JP" sz="1200" dirty="0">
                <a:solidFill>
                  <a:srgbClr val="5F5F5F"/>
                </a:solidFill>
              </a:rPr>
              <a:t>$ pkg_install_ubuntu.sh -l all --</a:t>
            </a:r>
            <a:r>
              <a:rPr lang="en-US" altLang="ja-JP" sz="1400" dirty="0">
                <a:solidFill>
                  <a:srgbClr val="5F5F5F"/>
                </a:solidFill>
              </a:rPr>
              <a:t>yes</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a:solidFill>
                  <a:srgbClr val="5F5F5F"/>
                </a:solidFill>
              </a:rPr>
              <a:t>EV3SimulatorComp</a:t>
            </a: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https://raw.githubusercontent.com/OpenRTM/RTM_Tutorial_EV3/master/script/install_ev3_simulator.sh</a:t>
            </a:r>
          </a:p>
          <a:p>
            <a:pPr lvl="1" eaLnBrk="1" hangingPunct="1">
              <a:lnSpc>
                <a:spcPct val="80000"/>
              </a:lnSpc>
            </a:pPr>
            <a:r>
              <a:rPr lang="en-US" altLang="ja-JP" sz="1200" dirty="0" err="1">
                <a:solidFill>
                  <a:srgbClr val="5F5F5F"/>
                </a:solidFill>
              </a:rPr>
              <a:t>sh</a:t>
            </a:r>
            <a:r>
              <a:rPr lang="en-US" altLang="ja-JP" sz="1200" dirty="0">
                <a:solidFill>
                  <a:srgbClr val="5F5F5F"/>
                </a:solidFill>
              </a:rPr>
              <a:t> </a:t>
            </a:r>
            <a:r>
              <a:rPr lang="da-DK" altLang="ja-JP" sz="1200" dirty="0">
                <a:solidFill>
                  <a:srgbClr val="5F5F5F"/>
                </a:solidFill>
              </a:rPr>
              <a:t>install_ev3_simulator.sh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4" name="図 3">
            <a:extLst>
              <a:ext uri="{FF2B5EF4-FFF2-40B4-BE49-F238E27FC236}">
                <a16:creationId xmlns:a16="http://schemas.microsoft.com/office/drawing/2014/main" id="{BDC06209-31A8-4005-BF82-943951E10602}"/>
              </a:ext>
            </a:extLst>
          </p:cNvPr>
          <p:cNvPicPr>
            <a:picLocks noChangeAspect="1"/>
          </p:cNvPicPr>
          <p:nvPr/>
        </p:nvPicPr>
        <p:blipFill>
          <a:blip r:embed="rId3"/>
          <a:stretch>
            <a:fillRect/>
          </a:stretch>
        </p:blipFill>
        <p:spPr>
          <a:xfrm>
            <a:off x="457200" y="1672169"/>
            <a:ext cx="6839905" cy="2365033"/>
          </a:xfrm>
          <a:prstGeom prst="rect">
            <a:avLst/>
          </a:prstGeom>
        </p:spPr>
      </p:pic>
      <p:pic>
        <p:nvPicPr>
          <p:cNvPr id="6" name="図 5">
            <a:extLst>
              <a:ext uri="{FF2B5EF4-FFF2-40B4-BE49-F238E27FC236}">
                <a16:creationId xmlns:a16="http://schemas.microsoft.com/office/drawing/2014/main" id="{5B5A324D-FD4D-41DA-9667-E830DA642AAE}"/>
              </a:ext>
            </a:extLst>
          </p:cNvPr>
          <p:cNvPicPr>
            <a:picLocks noChangeAspect="1"/>
          </p:cNvPicPr>
          <p:nvPr/>
        </p:nvPicPr>
        <p:blipFill>
          <a:blip r:embed="rId4"/>
          <a:stretch>
            <a:fillRect/>
          </a:stretch>
        </p:blipFill>
        <p:spPr>
          <a:xfrm>
            <a:off x="457200" y="4596494"/>
            <a:ext cx="6839905" cy="18366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install_ev3_simulator_usb.sh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
        <p:nvSpPr>
          <p:cNvPr id="5" name="吹き出し: 角を丸めた四角形 4">
            <a:extLst>
              <a:ext uri="{FF2B5EF4-FFF2-40B4-BE49-F238E27FC236}">
                <a16:creationId xmlns:a16="http://schemas.microsoft.com/office/drawing/2014/main" id="{6E9FB356-1040-4EAA-A779-C248D74E664A}"/>
              </a:ext>
            </a:extLst>
          </p:cNvPr>
          <p:cNvSpPr/>
          <p:nvPr/>
        </p:nvSpPr>
        <p:spPr>
          <a:xfrm>
            <a:off x="656565" y="4374105"/>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Educator Vehicle</a:t>
            </a:r>
            <a:r>
              <a:rPr lang="ja-JP" altLang="en-US" dirty="0">
                <a:solidFill>
                  <a:srgbClr val="5F5F5F"/>
                </a:solidFill>
              </a:rPr>
              <a:t>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86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LEGO Mindstorms EV3</a:t>
            </a:r>
            <a:r>
              <a:rPr lang="ja-JP" altLang="en-US" sz="2000" kern="0" dirty="0">
                <a:solidFill>
                  <a:srgbClr val="5F5F5F"/>
                </a:solidFill>
              </a:rPr>
              <a:t>の組み立て例の一つ</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392E710C-DAAA-4BBA-AD97-31674C868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39003" y="2749872"/>
            <a:ext cx="3494126" cy="2620595"/>
          </a:xfrm>
          <a:prstGeom prst="rect">
            <a:avLst/>
          </a:prstGeom>
        </p:spPr>
      </p:pic>
      <p:pic>
        <p:nvPicPr>
          <p:cNvPr id="8" name="図 7">
            <a:extLst>
              <a:ext uri="{FF2B5EF4-FFF2-40B4-BE49-F238E27FC236}">
                <a16:creationId xmlns:a16="http://schemas.microsoft.com/office/drawing/2014/main" id="{11968028-5A05-4021-914D-26EB7EA64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214999" y="2745204"/>
            <a:ext cx="3363038" cy="2522278"/>
          </a:xfrm>
          <a:prstGeom prst="rect">
            <a:avLst/>
          </a:prstGeom>
        </p:spPr>
      </p:pic>
      <p:sp>
        <p:nvSpPr>
          <p:cNvPr id="9" name="楕円 8">
            <a:extLst>
              <a:ext uri="{FF2B5EF4-FFF2-40B4-BE49-F238E27FC236}">
                <a16:creationId xmlns:a16="http://schemas.microsoft.com/office/drawing/2014/main" id="{8FC0323D-83DB-4660-9CF1-588403919FCE}"/>
              </a:ext>
            </a:extLst>
          </p:cNvPr>
          <p:cNvSpPr/>
          <p:nvPr/>
        </p:nvSpPr>
        <p:spPr>
          <a:xfrm>
            <a:off x="4076945" y="3427764"/>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F4E8548-38E1-4C67-B7A9-17B7918935A1}"/>
              </a:ext>
            </a:extLst>
          </p:cNvPr>
          <p:cNvSpPr/>
          <p:nvPr/>
        </p:nvSpPr>
        <p:spPr>
          <a:xfrm>
            <a:off x="5104467" y="343218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6F6A55C-2CEE-4E6E-9FA4-F28E10F199CD}"/>
              </a:ext>
            </a:extLst>
          </p:cNvPr>
          <p:cNvSpPr/>
          <p:nvPr/>
        </p:nvSpPr>
        <p:spPr>
          <a:xfrm>
            <a:off x="4076945" y="2792248"/>
            <a:ext cx="1610740"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駆動車輪</a:t>
            </a:r>
            <a:endParaRPr kumimoji="1" lang="ja-JP" altLang="en-US" sz="2800" dirty="0">
              <a:solidFill>
                <a:schemeClr val="tx1"/>
              </a:solidFill>
            </a:endParaRPr>
          </a:p>
        </p:txBody>
      </p:sp>
      <p:sp>
        <p:nvSpPr>
          <p:cNvPr id="16" name="楕円 15">
            <a:extLst>
              <a:ext uri="{FF2B5EF4-FFF2-40B4-BE49-F238E27FC236}">
                <a16:creationId xmlns:a16="http://schemas.microsoft.com/office/drawing/2014/main" id="{E61D071B-7304-46B7-830F-74B6F03EAF85}"/>
              </a:ext>
            </a:extLst>
          </p:cNvPr>
          <p:cNvSpPr/>
          <p:nvPr/>
        </p:nvSpPr>
        <p:spPr>
          <a:xfrm>
            <a:off x="8172400" y="4734145"/>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23ED584-5DF0-47C1-9E25-88910BC6C7A3}"/>
              </a:ext>
            </a:extLst>
          </p:cNvPr>
          <p:cNvSpPr/>
          <p:nvPr/>
        </p:nvSpPr>
        <p:spPr>
          <a:xfrm>
            <a:off x="6662752" y="474653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D9C44A-34BF-4D53-854F-A989F9D82BEB}"/>
              </a:ext>
            </a:extLst>
          </p:cNvPr>
          <p:cNvSpPr/>
          <p:nvPr/>
        </p:nvSpPr>
        <p:spPr>
          <a:xfrm>
            <a:off x="6695896" y="5578397"/>
            <a:ext cx="2305167"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タッチセンサ</a:t>
            </a:r>
            <a:endParaRPr kumimoji="1" lang="ja-JP" altLang="en-US" sz="2800" dirty="0">
              <a:solidFill>
                <a:schemeClr val="tx1"/>
              </a:solidFill>
            </a:endParaRPr>
          </a:p>
        </p:txBody>
      </p:sp>
      <p:sp>
        <p:nvSpPr>
          <p:cNvPr id="20" name="楕円 19">
            <a:extLst>
              <a:ext uri="{FF2B5EF4-FFF2-40B4-BE49-F238E27FC236}">
                <a16:creationId xmlns:a16="http://schemas.microsoft.com/office/drawing/2014/main" id="{CEB8D650-55B1-4ED9-AAB3-1B12696B061C}"/>
              </a:ext>
            </a:extLst>
          </p:cNvPr>
          <p:cNvSpPr/>
          <p:nvPr/>
        </p:nvSpPr>
        <p:spPr>
          <a:xfrm>
            <a:off x="7173432" y="2731350"/>
            <a:ext cx="1199043" cy="1372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1706496-6459-4ACF-9CF4-7FBD292B7FDE}"/>
              </a:ext>
            </a:extLst>
          </p:cNvPr>
          <p:cNvSpPr/>
          <p:nvPr/>
        </p:nvSpPr>
        <p:spPr>
          <a:xfrm>
            <a:off x="7182290" y="2091999"/>
            <a:ext cx="1199043"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EV3</a:t>
            </a:r>
            <a:endParaRPr kumimoji="1" lang="ja-JP" altLang="en-US" sz="2800" dirty="0">
              <a:solidFill>
                <a:schemeClr val="tx1"/>
              </a:solidFill>
            </a:endParaRPr>
          </a:p>
        </p:txBody>
      </p:sp>
      <p:pic>
        <p:nvPicPr>
          <p:cNvPr id="2050" name="Picture 2">
            <a:extLst>
              <a:ext uri="{FF2B5EF4-FFF2-40B4-BE49-F238E27FC236}">
                <a16:creationId xmlns:a16="http://schemas.microsoft.com/office/drawing/2014/main" id="{DBF579EE-C64E-40BE-977F-32D4B371F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9" y="2887353"/>
            <a:ext cx="3482504" cy="261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75</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r>
              <a:rPr lang="en-US" altLang="ja-JP" sz="1800" b="1" kern="0" dirty="0" err="1">
                <a:solidFill>
                  <a:srgbClr val="FF0000"/>
                </a:solidFill>
              </a:rPr>
              <a:t>OpenRTP</a:t>
            </a:r>
            <a:r>
              <a:rPr lang="ja-JP" altLang="en-US" sz="1800" b="1" kern="0" dirty="0">
                <a:solidFill>
                  <a:srgbClr val="FF0000"/>
                </a:solidFill>
              </a:rPr>
              <a:t>の再起動が必要な場合もある</a:t>
            </a:r>
            <a:endParaRPr lang="en-US" altLang="ja-JP" sz="1800" b="1" kern="0" dirty="0">
              <a:solidFill>
                <a:srgbClr val="FF0000"/>
              </a:solidFill>
            </a:endParaRPr>
          </a:p>
          <a:p>
            <a:pPr marL="457200" lvl="1" indent="0" eaLnBrk="1" hangingPunct="1">
              <a:lnSpc>
                <a:spcPct val="80000"/>
              </a:lnSpc>
              <a:buNone/>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8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800" kern="0" dirty="0">
                <a:solidFill>
                  <a:srgbClr val="5F5F5F"/>
                </a:solidFill>
              </a:rPr>
              <a:t>ev3_xx</a:t>
            </a:r>
            <a:r>
              <a:rPr lang="ja-JP" altLang="en-US" sz="1800" kern="0" dirty="0">
                <a:solidFill>
                  <a:srgbClr val="5F5F5F"/>
                </a:solidFill>
              </a:rPr>
              <a:t>に接続後、パスワードを入力</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7121628" y="1308803"/>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8035" y="3231431"/>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6865" y="4149080"/>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の再起動</a:t>
            </a:r>
            <a:endParaRPr lang="en-US" altLang="ja-JP" sz="3200" dirty="0">
              <a:solidFill>
                <a:srgbClr val="5F5F5F"/>
              </a:solidFill>
            </a:endParaRPr>
          </a:p>
        </p:txBody>
      </p:sp>
      <p:pic>
        <p:nvPicPr>
          <p:cNvPr id="6" name="図 5">
            <a:extLst>
              <a:ext uri="{FF2B5EF4-FFF2-40B4-BE49-F238E27FC236}">
                <a16:creationId xmlns:a16="http://schemas.microsoft.com/office/drawing/2014/main" id="{34A879A4-E9E3-43CD-B1BE-ED0DBCA1A0FB}"/>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76A4B101-15D2-450A-968E-689E6C5313E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86BAC53-1DDD-416E-ACDE-B9C9878794AE}"/>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80988D2-D924-4842-89E9-587A7C7CB5B5}"/>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1" name="Rectangle 2">
            <a:extLst>
              <a:ext uri="{FF2B5EF4-FFF2-40B4-BE49-F238E27FC236}">
                <a16:creationId xmlns:a16="http://schemas.microsoft.com/office/drawing/2014/main" id="{16E6AD80-D7CF-4F41-99B9-B8327665FE5E}"/>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2" name="吹き出し: 角を丸めた四角形 11">
            <a:extLst>
              <a:ext uri="{FF2B5EF4-FFF2-40B4-BE49-F238E27FC236}">
                <a16:creationId xmlns:a16="http://schemas.microsoft.com/office/drawing/2014/main" id="{19585486-7FCB-41D6-834E-2792FC50D66B}"/>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531386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16886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を接続後に</a:t>
            </a:r>
            <a:r>
              <a:rPr lang="en-US" altLang="ja-JP" sz="2200" kern="0" dirty="0">
                <a:solidFill>
                  <a:srgbClr val="5F5F5F"/>
                </a:solidFill>
              </a:rPr>
              <a:t>RTC</a:t>
            </a:r>
            <a:r>
              <a:rPr lang="ja-JP" altLang="en-US" sz="2200" kern="0">
                <a:solidFill>
                  <a:srgbClr val="5F5F5F"/>
                </a:solidFill>
              </a:rPr>
              <a:t>をアクティブ化して動作確認をする</a:t>
            </a:r>
            <a:endParaRPr lang="en-US" altLang="ja-JP" sz="1400" kern="0" dirty="0">
              <a:solidFill>
                <a:srgbClr val="5F5F5F"/>
              </a:solidFill>
            </a:endParaRPr>
          </a:p>
        </p:txBody>
      </p:sp>
      <p:sp>
        <p:nvSpPr>
          <p:cNvPr id="5" name="正方形/長方形 4">
            <a:extLst>
              <a:ext uri="{FF2B5EF4-FFF2-40B4-BE49-F238E27FC236}">
                <a16:creationId xmlns:a16="http://schemas.microsoft.com/office/drawing/2014/main" id="{24BECEB6-3B34-4B39-BAAB-3A194B1536B5}"/>
              </a:ext>
            </a:extLst>
          </p:cNvPr>
          <p:cNvSpPr/>
          <p:nvPr/>
        </p:nvSpPr>
        <p:spPr>
          <a:xfrm>
            <a:off x="2141730" y="6045152"/>
            <a:ext cx="4350871" cy="400110"/>
          </a:xfrm>
          <a:prstGeom prst="rect">
            <a:avLst/>
          </a:prstGeom>
        </p:spPr>
        <p:txBody>
          <a:bodyPr wrap="none">
            <a:spAutoFit/>
          </a:bodyPr>
          <a:lstStyle/>
          <a:p>
            <a:r>
              <a:rPr lang="en-US" altLang="ja-JP" sz="2000" kern="0" dirty="0">
                <a:solidFill>
                  <a:srgbClr val="5F5F5F"/>
                </a:solidFill>
              </a:rPr>
              <a:t>※</a:t>
            </a:r>
            <a:r>
              <a:rPr lang="ja-JP" altLang="en-US" sz="2000" kern="0" dirty="0">
                <a:solidFill>
                  <a:srgbClr val="5F5F5F"/>
                </a:solidFill>
              </a:rPr>
              <a:t>ここで</a:t>
            </a:r>
            <a:r>
              <a:rPr lang="en-US" altLang="ja-JP" sz="2000" kern="0" dirty="0">
                <a:solidFill>
                  <a:srgbClr val="5F5F5F"/>
                </a:solidFill>
              </a:rPr>
              <a:t>EV3Simulator</a:t>
            </a:r>
            <a:r>
              <a:rPr lang="ja-JP" altLang="en-US" sz="2000" kern="0" dirty="0">
                <a:solidFill>
                  <a:srgbClr val="5F5F5F"/>
                </a:solidFill>
              </a:rPr>
              <a:t>は使用しません</a:t>
            </a:r>
            <a:endParaRPr lang="ja-JP" altLang="en-US" sz="2000" dirty="0"/>
          </a:p>
        </p:txBody>
      </p:sp>
    </p:spTree>
    <p:extLst>
      <p:ext uri="{BB962C8B-B14F-4D97-AF65-F5344CB8AC3E}">
        <p14:creationId xmlns:p14="http://schemas.microsoft.com/office/powerpoint/2010/main" val="1258418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91</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33381</TotalTime>
  <Words>10956</Words>
  <Application>Microsoft Office PowerPoint</Application>
  <PresentationFormat>画面に合わせる (4:3)</PresentationFormat>
  <Paragraphs>1814</Paragraphs>
  <Slides>130</Slides>
  <Notes>124</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130</vt:i4>
      </vt:variant>
    </vt:vector>
  </HeadingPairs>
  <TitlesOfParts>
    <vt:vector size="134" baseType="lpstr">
      <vt:lpstr>ＭＳ Ｐゴシック</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Educator Vehicle概要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EV3との接続</vt:lpstr>
      <vt:lpstr>EV3との接続</vt:lpstr>
      <vt:lpstr>OpenRTPの再起動</vt:lpstr>
      <vt:lpstr>ネームサーバーとの接続</vt:lpstr>
      <vt:lpstr>起動済みのRTC、ネームサーバー再起動</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1119</cp:revision>
  <cp:lastPrinted>2017-06-21T01:22:23Z</cp:lastPrinted>
  <dcterms:created xsi:type="dcterms:W3CDTF">2005-10-20T13:06:43Z</dcterms:created>
  <dcterms:modified xsi:type="dcterms:W3CDTF">2019-12-16T06:57:18Z</dcterms:modified>
</cp:coreProperties>
</file>